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94" r:id="rId2"/>
    <p:sldId id="256" r:id="rId3"/>
    <p:sldId id="29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6" r:id="rId15"/>
    <p:sldId id="269" r:id="rId16"/>
    <p:sldId id="268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98" r:id="rId25"/>
    <p:sldId id="277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2" r:id="rId39"/>
    <p:sldId id="297" r:id="rId4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021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A53A8-E4FC-E0BB-B735-DC06AA8E9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D69EFA-A680-5EF5-8B49-AB35DEBD4B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2BB35E-6BD9-088F-BCC2-D4E5938C2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0382C-3C36-53D9-AC9E-690592EB55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370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E4A93-578F-2FBA-A4C5-B6ACE30C7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803C5D-01B9-AD75-45D2-00EDF158CB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233B77-6447-7786-313E-FAA47366A5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8492A5-2008-22D7-2170-47E693FF4F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99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92E5EAF-F736-38BB-D201-120CAC10A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325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78240" y="-2103120"/>
            <a:ext cx="5486400" cy="548640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274916" y="3017520"/>
            <a:ext cx="7642167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PSICOLOGIA DAS BETS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2274915" y="3992880"/>
            <a:ext cx="7642167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i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apostar se tornou um vício coletivo?</a:t>
            </a:r>
            <a:endParaRPr lang="en-US" sz="3200" dirty="0"/>
          </a:p>
        </p:txBody>
      </p:sp>
      <p:sp>
        <p:nvSpPr>
          <p:cNvPr id="14" name="Text 9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4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0F8814-9C2A-2328-EEAD-9D22F60E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3990C52-FD9A-347A-99B9-1C028738E259}"/>
              </a:ext>
            </a:extLst>
          </p:cNvPr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86FC889-B1BE-602B-56D0-37EE5495A432}"/>
              </a:ext>
            </a:extLst>
          </p:cNvPr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1958CBB-A10A-1E04-87BD-F237A2AEFD5A}"/>
              </a:ext>
            </a:extLst>
          </p:cNvPr>
          <p:cNvSpPr/>
          <p:nvPr/>
        </p:nvSpPr>
        <p:spPr>
          <a:xfrm>
            <a:off x="8778240" y="-2103120"/>
            <a:ext cx="5486400" cy="548640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1BAE975-606C-B9EF-2028-6FE51F570BB6}"/>
              </a:ext>
            </a:extLst>
          </p:cNvPr>
          <p:cNvSpPr/>
          <p:nvPr/>
        </p:nvSpPr>
        <p:spPr>
          <a:xfrm>
            <a:off x="822960" y="502920"/>
            <a:ext cx="8595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PSICOLOGIA DAS BETS</a:t>
            </a:r>
            <a:endParaRPr lang="en-US" sz="38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C18C5D4-562C-47C8-575E-5C2978005DAE}"/>
              </a:ext>
            </a:extLst>
          </p:cNvPr>
          <p:cNvSpPr/>
          <p:nvPr/>
        </p:nvSpPr>
        <p:spPr>
          <a:xfrm>
            <a:off x="822960" y="1207008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apostar se tornou um vício coletivo?</a:t>
            </a:r>
            <a:endParaRPr lang="en-US" sz="1800" dirty="0"/>
          </a:p>
        </p:txBody>
      </p:sp>
      <p:pic>
        <p:nvPicPr>
          <p:cNvPr id="8" name="Image 0" descr="image1.png">
            <a:extLst>
              <a:ext uri="{FF2B5EF4-FFF2-40B4-BE49-F238E27FC236}">
                <a16:creationId xmlns:a16="http://schemas.microsoft.com/office/drawing/2014/main" id="{6CF1AC97-D9EA-7333-31E5-93C871085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50000">
            <a:off x="468979" y="3680202"/>
            <a:ext cx="3990784" cy="1848941"/>
          </a:xfrm>
          <a:prstGeom prst="rect">
            <a:avLst/>
          </a:prstGeom>
        </p:spPr>
      </p:pic>
      <p:pic>
        <p:nvPicPr>
          <p:cNvPr id="10" name="Image 1" descr="image2.png">
            <a:extLst>
              <a:ext uri="{FF2B5EF4-FFF2-40B4-BE49-F238E27FC236}">
                <a16:creationId xmlns:a16="http://schemas.microsoft.com/office/drawing/2014/main" id="{C4E6482A-0969-456E-44C8-01F1C9AD5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0000">
            <a:off x="3746613" y="1923288"/>
            <a:ext cx="4211094" cy="2037050"/>
          </a:xfrm>
          <a:prstGeom prst="rect">
            <a:avLst/>
          </a:prstGeom>
        </p:spPr>
      </p:pic>
      <p:pic>
        <p:nvPicPr>
          <p:cNvPr id="12" name="Image 2" descr="image3.png">
            <a:extLst>
              <a:ext uri="{FF2B5EF4-FFF2-40B4-BE49-F238E27FC236}">
                <a16:creationId xmlns:a16="http://schemas.microsoft.com/office/drawing/2014/main" id="{F134B999-E7AD-D5C8-18F4-43BECBC0AA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90000">
            <a:off x="6932857" y="3508848"/>
            <a:ext cx="4227032" cy="2147064"/>
          </a:xfrm>
          <a:prstGeom prst="rect">
            <a:avLst/>
          </a:prstGeom>
        </p:spPr>
      </p:pic>
      <p:sp>
        <p:nvSpPr>
          <p:cNvPr id="14" name="Text 9">
            <a:extLst>
              <a:ext uri="{FF2B5EF4-FFF2-40B4-BE49-F238E27FC236}">
                <a16:creationId xmlns:a16="http://schemas.microsoft.com/office/drawing/2014/main" id="{DE2A9AA2-6FA9-A4C8-0786-84C9D3AED9FE}"/>
              </a:ext>
            </a:extLst>
          </p:cNvPr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1346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ABERTURA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468880" y="2313432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João Vitor Fadel</a:t>
            </a:r>
            <a:endParaRPr lang="en-US" sz="2600" dirty="0"/>
          </a:p>
        </p:txBody>
      </p:sp>
      <p:pic>
        <p:nvPicPr>
          <p:cNvPr id="10" name="Image 0" descr="icons/bra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944368"/>
            <a:ext cx="237744" cy="23774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2880360" y="292608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Psicólogo</a:t>
            </a:r>
            <a:endParaRPr lang="en-US" sz="1600" dirty="0"/>
          </a:p>
        </p:txBody>
      </p:sp>
      <p:pic>
        <p:nvPicPr>
          <p:cNvPr id="12" name="Image 1" descr="icons/yinya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3447288"/>
            <a:ext cx="237744" cy="23774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880360" y="342900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Analista Junguiano</a:t>
            </a:r>
            <a:endParaRPr lang="en-US" sz="1600" dirty="0"/>
          </a:p>
        </p:txBody>
      </p:sp>
      <p:pic>
        <p:nvPicPr>
          <p:cNvPr id="14" name="Image 2" descr="icons/graduationc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0" y="3950208"/>
            <a:ext cx="237744" cy="23774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2880360" y="3931920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Pós-graduado em Dependências Tecnológicas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ABERTURA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507119" y="2276856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Leonardo Pereira</a:t>
            </a:r>
            <a:endParaRPr lang="en-US" sz="2600" dirty="0"/>
          </a:p>
        </p:txBody>
      </p:sp>
      <p:pic>
        <p:nvPicPr>
          <p:cNvPr id="10" name="Image 0" descr="icons/stethoscop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2839" y="2907792"/>
            <a:ext cx="237744" cy="23774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2918599" y="2889504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Médico</a:t>
            </a:r>
            <a:endParaRPr lang="en-US" sz="1600" dirty="0"/>
          </a:p>
        </p:txBody>
      </p:sp>
      <p:pic>
        <p:nvPicPr>
          <p:cNvPr id="12" name="Image 1" descr="icons/yinya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2839" y="3410712"/>
            <a:ext cx="237744" cy="23774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918599" y="3392424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Analista Junguiano</a:t>
            </a:r>
            <a:endParaRPr lang="en-US" sz="1600" dirty="0"/>
          </a:p>
        </p:txBody>
      </p:sp>
      <p:pic>
        <p:nvPicPr>
          <p:cNvPr id="14" name="Image 2" descr="icons/graduationc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2839" y="3913632"/>
            <a:ext cx="237744" cy="23774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2918599" y="3895344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MBA em Gestão de Negócios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ABERTURA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41248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tema amplo, um recorte preciso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5661660" y="2656332"/>
            <a:ext cx="868680" cy="86868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8" name="Image 0" descr="icons/targ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143" y="2877118"/>
            <a:ext cx="451714" cy="451714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2897678" y="3694176"/>
            <a:ext cx="6400800" cy="1508760"/>
          </a:xfrm>
          <a:prstGeom prst="rect">
            <a:avLst/>
          </a:prstGeom>
          <a:solidFill>
            <a:srgbClr val="23323F"/>
          </a:solidFill>
          <a:ln/>
          <a:effectLst>
            <a:outerShdw blurRad="1270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3154680" y="3925519"/>
            <a:ext cx="58521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olhar de hoje é </a:t>
            </a:r>
            <a:r>
              <a:rPr lang="en-US" sz="19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analítico</a:t>
            </a:r>
            <a:r>
              <a:rPr lang="en-US" sz="19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foco é o indivíduo.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ABERTURA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41248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onde vamos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22960" y="2359152"/>
            <a:ext cx="487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5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</a:rPr>
              <a:t>1</a:t>
            </a:r>
            <a:endParaRPr lang="en-US" sz="3500" dirty="0"/>
          </a:p>
        </p:txBody>
      </p:sp>
      <p:sp>
        <p:nvSpPr>
          <p:cNvPr id="8" name="Text 6"/>
          <p:cNvSpPr/>
          <p:nvPr/>
        </p:nvSpPr>
        <p:spPr>
          <a:xfrm>
            <a:off x="1554480" y="2359152"/>
            <a:ext cx="9326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Um panorama geral do cenário atual das bets</a:t>
            </a:r>
            <a:endParaRPr lang="en-US" sz="3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22960" y="4114801"/>
            <a:ext cx="487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5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500" dirty="0"/>
          </a:p>
        </p:txBody>
      </p:sp>
      <p:sp>
        <p:nvSpPr>
          <p:cNvPr id="10" name="Text 8"/>
          <p:cNvSpPr/>
          <p:nvPr/>
        </p:nvSpPr>
        <p:spPr>
          <a:xfrm>
            <a:off x="1554480" y="4251961"/>
            <a:ext cx="9326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O ponto central da </a:t>
            </a:r>
            <a:r>
              <a:rPr lang="en-US" sz="30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nossa</a:t>
            </a:r>
            <a:r>
              <a:rPr lang="en-US" sz="3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palestra</a:t>
            </a:r>
            <a:endParaRPr lang="en-US" sz="3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ABERTURA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41248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Nivelando os termos: o que é “bet”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640080" y="2103120"/>
            <a:ext cx="5212080" cy="3291840"/>
          </a:xfrm>
          <a:prstGeom prst="rect">
            <a:avLst/>
          </a:prstGeom>
          <a:solidFill>
            <a:srgbClr val="23323F"/>
          </a:solidFill>
          <a:ln/>
          <a:effectLst>
            <a:outerShdw blurRad="1270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926079" y="3138221"/>
            <a:ext cx="640080" cy="64008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9" name="Image 0" descr="icons/socc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698" y="3291840"/>
            <a:ext cx="332842" cy="33284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597510" y="3904919"/>
            <a:ext cx="3297219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Apostas esportivas</a:t>
            </a:r>
            <a:endParaRPr lang="en-US" sz="2800" dirty="0"/>
          </a:p>
        </p:txBody>
      </p:sp>
      <p:sp>
        <p:nvSpPr>
          <p:cNvPr id="12" name="Shape 9"/>
          <p:cNvSpPr/>
          <p:nvPr/>
        </p:nvSpPr>
        <p:spPr>
          <a:xfrm>
            <a:off x="6172200" y="2103120"/>
            <a:ext cx="5212080" cy="3291840"/>
          </a:xfrm>
          <a:prstGeom prst="rect">
            <a:avLst/>
          </a:prstGeom>
          <a:solidFill>
            <a:srgbClr val="23323F"/>
          </a:solidFill>
          <a:ln/>
          <a:effectLst>
            <a:outerShdw blurRad="1270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458200" y="3138221"/>
            <a:ext cx="640080" cy="64008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14" name="Image 1" descr="icons/di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1819" y="3277640"/>
            <a:ext cx="332842" cy="33284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246620" y="3904919"/>
            <a:ext cx="3063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Cassinos </a:t>
            </a:r>
            <a:r>
              <a:rPr lang="en-US" sz="2800" b="1" dirty="0" err="1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digitais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ABERTURA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41248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tamanho do problema, em números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640080" y="1965960"/>
            <a:ext cx="3429000" cy="3703320"/>
          </a:xfrm>
          <a:prstGeom prst="rect">
            <a:avLst/>
          </a:prstGeom>
          <a:solidFill>
            <a:srgbClr val="23323F"/>
          </a:solidFill>
          <a:ln/>
          <a:effectLst>
            <a:outerShdw blurRad="1270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pic>
        <p:nvPicPr>
          <p:cNvPr id="8" name="Image 0" descr="icons/doll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440" y="2148840"/>
            <a:ext cx="365760" cy="36576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68680" y="3360420"/>
            <a:ext cx="2971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R$ 220 bi+</a:t>
            </a:r>
            <a:endParaRPr lang="en-US" sz="4000" dirty="0"/>
          </a:p>
        </p:txBody>
      </p:sp>
      <p:sp>
        <p:nvSpPr>
          <p:cNvPr id="11" name="Text 8"/>
          <p:cNvSpPr/>
          <p:nvPr/>
        </p:nvSpPr>
        <p:spPr>
          <a:xfrm>
            <a:off x="868680" y="516636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Ministério da Fazenda e Banco Central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343400" y="1965960"/>
            <a:ext cx="3429000" cy="3703320"/>
          </a:xfrm>
          <a:prstGeom prst="rect">
            <a:avLst/>
          </a:prstGeom>
          <a:solidFill>
            <a:srgbClr val="23323F"/>
          </a:solidFill>
          <a:ln/>
          <a:effectLst>
            <a:outerShdw blurRad="127000" dist="38100" dir="5400000" algn="bl" rotWithShape="0">
              <a:srgbClr val="000000">
                <a:alpha val="35000"/>
              </a:srgbClr>
            </a:outerShdw>
          </a:effectLst>
        </p:spPr>
      </p:sp>
      <p:pic>
        <p:nvPicPr>
          <p:cNvPr id="13" name="Image 1" descr="icons/use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760" y="2148840"/>
            <a:ext cx="365760" cy="36576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617720" y="3360420"/>
            <a:ext cx="2788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 milhões</a:t>
            </a:r>
            <a:endParaRPr lang="en-US" sz="4000" dirty="0"/>
          </a:p>
        </p:txBody>
      </p:sp>
      <p:sp>
        <p:nvSpPr>
          <p:cNvPr id="16" name="Text 12"/>
          <p:cNvSpPr/>
          <p:nvPr/>
        </p:nvSpPr>
        <p:spPr>
          <a:xfrm>
            <a:off x="4572000" y="516636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Ministério da Fazenda e Banco Central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8046720" y="1965960"/>
            <a:ext cx="3429000" cy="3703320"/>
          </a:xfrm>
          <a:prstGeom prst="rect">
            <a:avLst/>
          </a:prstGeom>
          <a:solidFill>
            <a:srgbClr val="23323F"/>
          </a:solidFill>
          <a:ln/>
          <a:effectLst>
            <a:outerShdw blurRad="127000" dist="38100" dir="5400000" algn="bl" rotWithShape="0">
              <a:srgbClr val="000000">
                <a:alpha val="35000"/>
              </a:srgbClr>
            </a:outerShdw>
          </a:effectLst>
        </p:spPr>
      </p:sp>
      <p:pic>
        <p:nvPicPr>
          <p:cNvPr id="18" name="Image 2" descr="icons/perce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7080" y="2148840"/>
            <a:ext cx="365760" cy="36576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29700" y="3360420"/>
            <a:ext cx="1508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80%</a:t>
            </a:r>
            <a:endParaRPr lang="en-US" sz="4000" dirty="0"/>
          </a:p>
        </p:txBody>
      </p:sp>
      <p:sp>
        <p:nvSpPr>
          <p:cNvPr id="20" name="Text 15"/>
          <p:cNvSpPr/>
          <p:nvPr/>
        </p:nvSpPr>
        <p:spPr>
          <a:xfrm>
            <a:off x="8520056" y="4050792"/>
            <a:ext cx="2482327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3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cassinos e </a:t>
            </a:r>
            <a:r>
              <a:rPr lang="en-US" sz="1400" dirty="0" err="1">
                <a:solidFill>
                  <a:srgbClr val="F3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caça-níqueis</a:t>
            </a:r>
            <a:r>
              <a:rPr lang="en-US" sz="1400" dirty="0">
                <a:solidFill>
                  <a:srgbClr val="F3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F3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digitais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8275320" y="516636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CNC — Confederação Nacional do Comércio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DIFERENÇAS E RISCOS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41248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cassino que cabe no bolso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10378440" y="868680"/>
            <a:ext cx="731520" cy="73152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8" name="Image 0" descr="icons/smartph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005" y="1044245"/>
            <a:ext cx="380390" cy="38039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40080" y="2697480"/>
            <a:ext cx="5212080" cy="2880360"/>
          </a:xfrm>
          <a:prstGeom prst="rect">
            <a:avLst/>
          </a:prstGeom>
          <a:solidFill>
            <a:srgbClr val="23323F"/>
          </a:solidFill>
          <a:ln/>
        </p:spPr>
      </p:sp>
      <p:pic>
        <p:nvPicPr>
          <p:cNvPr id="11" name="Image 1" descr="icons/clo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237" y="3639312"/>
            <a:ext cx="594360" cy="5943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59989" y="4330222"/>
            <a:ext cx="3972261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Disponibilidade</a:t>
            </a:r>
            <a:r>
              <a:rPr lang="en-US" sz="28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800" b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imediata</a:t>
            </a:r>
            <a:endParaRPr lang="en-US" sz="2800" dirty="0"/>
          </a:p>
        </p:txBody>
      </p:sp>
      <p:sp>
        <p:nvSpPr>
          <p:cNvPr id="14" name="Shape 10"/>
          <p:cNvSpPr/>
          <p:nvPr/>
        </p:nvSpPr>
        <p:spPr>
          <a:xfrm>
            <a:off x="6172200" y="2697480"/>
            <a:ext cx="5212080" cy="2880360"/>
          </a:xfrm>
          <a:prstGeom prst="rect">
            <a:avLst/>
          </a:prstGeom>
          <a:solidFill>
            <a:srgbClr val="23323F"/>
          </a:solidFill>
          <a:ln/>
        </p:spPr>
      </p:sp>
      <p:pic>
        <p:nvPicPr>
          <p:cNvPr id="15" name="Image 2" descr="icons/eyeo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1060" y="3639312"/>
            <a:ext cx="594360" cy="59436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846570" y="4325650"/>
            <a:ext cx="38633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Invisibilidade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DIFERENÇAS E RISCOS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1257139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vício sem sintomas visíveis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10378440" y="1394299"/>
            <a:ext cx="731520" cy="73152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pt-BR" dirty="0"/>
          </a:p>
        </p:txBody>
      </p:sp>
      <p:pic>
        <p:nvPicPr>
          <p:cNvPr id="8" name="Image 0" descr="icons/eyeo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005" y="1569864"/>
            <a:ext cx="380390" cy="38039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1097280" y="2686291"/>
            <a:ext cx="8947673" cy="1325558"/>
          </a:xfrm>
          <a:prstGeom prst="rect">
            <a:avLst/>
          </a:prstGeom>
          <a:solidFill>
            <a:srgbClr val="23323F"/>
          </a:solidFill>
          <a:ln w="12700">
            <a:solidFill>
              <a:srgbClr val="8A744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566582" y="2766221"/>
            <a:ext cx="8217498" cy="13255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Impacto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sutil</a:t>
            </a: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a pessoa acumula dívidas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</a:t>
            </a: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silêncio</a:t>
            </a: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e o problema, muitas vezes, só vem à tona para a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família</a:t>
            </a: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 amigos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semanas</a:t>
            </a: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</a:t>
            </a: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meses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depois</a:t>
            </a:r>
            <a:endParaRPr lang="en-US" sz="1750" dirty="0"/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D3301CE1-0D30-E12E-19D6-5CF29C3DC862}"/>
              </a:ext>
            </a:extLst>
          </p:cNvPr>
          <p:cNvSpPr/>
          <p:nvPr/>
        </p:nvSpPr>
        <p:spPr>
          <a:xfrm>
            <a:off x="1097279" y="4597819"/>
            <a:ext cx="8947673" cy="1325558"/>
          </a:xfrm>
          <a:prstGeom prst="rect">
            <a:avLst/>
          </a:prstGeom>
          <a:solidFill>
            <a:srgbClr val="23323F"/>
          </a:solidFill>
          <a:ln w="12700">
            <a:solidFill>
              <a:srgbClr val="8A7440"/>
            </a:solidFill>
            <a:prstDash val="solid"/>
          </a:ln>
        </p:spPr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B8D4DD84-5F13-380C-2E8D-071F549B394F}"/>
              </a:ext>
            </a:extLst>
          </p:cNvPr>
          <p:cNvSpPr/>
          <p:nvPr/>
        </p:nvSpPr>
        <p:spPr>
          <a:xfrm>
            <a:off x="1097280" y="4606174"/>
            <a:ext cx="8947673" cy="13255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Impacto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imediato</a:t>
            </a: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</a:t>
            </a: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poucos</a:t>
            </a: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dias</a:t>
            </a: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a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pessoa</a:t>
            </a: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pode</a:t>
            </a: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ser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colocar</a:t>
            </a: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</a:t>
            </a: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uma</a:t>
            </a: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7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situação</a:t>
            </a: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de bola de neve</a:t>
            </a:r>
            <a:endParaRPr lang="en-US" sz="1750" dirty="0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2E76DFF5-1CCF-B407-7380-C7634F82D084}"/>
              </a:ext>
            </a:extLst>
          </p:cNvPr>
          <p:cNvSpPr/>
          <p:nvPr/>
        </p:nvSpPr>
        <p:spPr>
          <a:xfrm>
            <a:off x="4511487" y="3682020"/>
            <a:ext cx="2119256" cy="13255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</a:rPr>
              <a:t>OU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DIFERENÇAS E RISCOS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8229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 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0080" y="118872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Saúde do colaborador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10378440" y="960120"/>
            <a:ext cx="731520" cy="73152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10" name="Image 0" descr="icons/pul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005" y="1135685"/>
            <a:ext cx="380390" cy="38039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40080" y="2286000"/>
            <a:ext cx="5029200" cy="3383280"/>
          </a:xfrm>
          <a:prstGeom prst="rect">
            <a:avLst/>
          </a:prstGeom>
          <a:solidFill>
            <a:srgbClr val="23323F"/>
          </a:solidFill>
          <a:ln/>
        </p:spPr>
      </p:sp>
      <p:sp>
        <p:nvSpPr>
          <p:cNvPr id="12" name="Text 9"/>
          <p:cNvSpPr/>
          <p:nvPr/>
        </p:nvSpPr>
        <p:spPr>
          <a:xfrm>
            <a:off x="868680" y="2514600"/>
            <a:ext cx="4572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+2.300%</a:t>
            </a:r>
            <a:endParaRPr lang="en-US" sz="4200" dirty="0"/>
          </a:p>
        </p:txBody>
      </p:sp>
      <p:sp>
        <p:nvSpPr>
          <p:cNvPr id="13" name="Text 10"/>
          <p:cNvSpPr/>
          <p:nvPr/>
        </p:nvSpPr>
        <p:spPr>
          <a:xfrm>
            <a:off x="868680" y="3520440"/>
            <a:ext cx="45720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 err="1">
                <a:solidFill>
                  <a:srgbClr val="F3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salto</a:t>
            </a:r>
            <a:r>
              <a:rPr lang="en-US" sz="1400" dirty="0">
                <a:solidFill>
                  <a:srgbClr val="F3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das concessões de auxílio-doença por transtorno do jogo em comparação com anos anteriores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868680" y="525780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INSS / Ministério da Previdência, 2025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5989320" y="2286000"/>
            <a:ext cx="5166360" cy="3383280"/>
          </a:xfrm>
          <a:prstGeom prst="rect">
            <a:avLst/>
          </a:prstGeom>
          <a:solidFill>
            <a:srgbClr val="23323F"/>
          </a:solidFill>
          <a:ln/>
        </p:spPr>
      </p:sp>
      <p:sp>
        <p:nvSpPr>
          <p:cNvPr id="16" name="Text 13"/>
          <p:cNvSpPr/>
          <p:nvPr/>
        </p:nvSpPr>
        <p:spPr>
          <a:xfrm>
            <a:off x="6217920" y="2514600"/>
            <a:ext cx="47548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em cada 10</a:t>
            </a:r>
            <a:endParaRPr lang="en-US" sz="3800" dirty="0"/>
          </a:p>
        </p:txBody>
      </p:sp>
      <p:sp>
        <p:nvSpPr>
          <p:cNvPr id="17" name="Text 14"/>
          <p:cNvSpPr/>
          <p:nvPr/>
        </p:nvSpPr>
        <p:spPr>
          <a:xfrm>
            <a:off x="6217920" y="3520440"/>
            <a:ext cx="47548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F3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casos concentrados na faixa de 18 a 39 anos — exatamente o pico da idade produtiva.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DIFERENÇAS E RISCOS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229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 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118872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Financeiro e de fraudes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0378440" y="960120"/>
            <a:ext cx="731520" cy="73152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9" name="Image 0" descr="icons/sca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005" y="1135685"/>
            <a:ext cx="380390" cy="38039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40080" y="2286000"/>
            <a:ext cx="10515600" cy="1463040"/>
          </a:xfrm>
          <a:prstGeom prst="rect">
            <a:avLst/>
          </a:prstGeom>
          <a:solidFill>
            <a:srgbClr val="23323F"/>
          </a:solidFill>
          <a:ln w="12700">
            <a:solidFill>
              <a:srgbClr val="8A744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14400" y="2286000"/>
            <a:ext cx="99669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endividamento silencioso em funções de confiança se </a:t>
            </a:r>
            <a:r>
              <a:rPr lang="en-US" sz="19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convertendo</a:t>
            </a:r>
            <a:r>
              <a:rPr lang="en-US" sz="19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em </a:t>
            </a:r>
            <a:r>
              <a:rPr lang="en-US" sz="19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desvios</a:t>
            </a:r>
            <a:r>
              <a:rPr lang="en-US" sz="19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9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éticos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640080" y="4527625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caso real: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40080" y="4434840"/>
            <a:ext cx="105156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50" dirty="0">
                <a:solidFill>
                  <a:srgbClr val="F3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funcionária da Magazine Luiza com acesso à tesouraria se apropriou de mais de R$ 50 mil para quitar dívidas de apostas online. Conforme perdia, apostava mais para repor o que havia tirado do caixa — e o montante só crescia.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DIFERENÇAS E RISCOS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542136" y="978408"/>
            <a:ext cx="9107424" cy="4189108"/>
          </a:xfrm>
          <a:prstGeom prst="rect">
            <a:avLst/>
          </a:prstGeom>
          <a:solidFill>
            <a:srgbClr val="FFFFFF"/>
          </a:solidFill>
          <a:ln/>
          <a:effectLst>
            <a:outerShdw blurRad="177800" dist="50800" dir="5400000" algn="bl" rotWithShape="0">
              <a:srgbClr val="000000">
                <a:alpha val="40000"/>
              </a:srgbClr>
            </a:outerShdw>
          </a:effectLst>
        </p:spPr>
      </p:sp>
      <p:pic>
        <p:nvPicPr>
          <p:cNvPr id="7" name="Image 0" descr="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288" y="1051560"/>
            <a:ext cx="8961120" cy="404280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2960" y="5460124"/>
            <a:ext cx="105156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Levantamento mapeou 8 decisões trabalhistas relacionadas ao vício em bets no Brasil.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DIFERENÇAS E RISCOS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229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 3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118872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Perda de foco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0378440" y="960120"/>
            <a:ext cx="731520" cy="73152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9" name="Image 0" descr="icons/crosshai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005" y="1135685"/>
            <a:ext cx="380390" cy="38039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40080" y="2377440"/>
            <a:ext cx="10515600" cy="2926080"/>
          </a:xfrm>
          <a:prstGeom prst="rect">
            <a:avLst/>
          </a:prstGeom>
          <a:solidFill>
            <a:srgbClr val="23323F"/>
          </a:solidFill>
          <a:ln/>
        </p:spPr>
      </p:sp>
      <p:sp>
        <p:nvSpPr>
          <p:cNvPr id="11" name="Text 8"/>
          <p:cNvSpPr/>
          <p:nvPr/>
        </p:nvSpPr>
        <p:spPr>
          <a:xfrm>
            <a:off x="753035" y="3383280"/>
            <a:ext cx="1035692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</a:t>
            </a:r>
            <a:r>
              <a:rPr lang="en-US" sz="20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pessoa</a:t>
            </a:r>
            <a:r>
              <a:rPr lang="en-US" sz="2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está</a:t>
            </a:r>
            <a:r>
              <a:rPr lang="en-US" sz="2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ali de corpo presente, mas com a mente sequestrada pelas oscilações das apostas.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DIFERENÇAS E RISCOS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073219" y="978408"/>
            <a:ext cx="6045257" cy="4306824"/>
          </a:xfrm>
          <a:prstGeom prst="rect">
            <a:avLst/>
          </a:prstGeom>
          <a:solidFill>
            <a:srgbClr val="FFFFFF"/>
          </a:solidFill>
          <a:ln/>
          <a:effectLst>
            <a:outerShdw blurRad="177800" dist="50800" dir="5400000" algn="bl" rotWithShape="0">
              <a:srgbClr val="000000">
                <a:alpha val="40000"/>
              </a:srgbClr>
            </a:outerShdw>
          </a:effectLst>
        </p:spPr>
      </p:sp>
      <p:pic>
        <p:nvPicPr>
          <p:cNvPr id="7" name="Image 0" descr="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371" y="1051560"/>
            <a:ext cx="5898953" cy="41605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2960" y="5577840"/>
            <a:ext cx="105156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Reportagens mostram funcionários que pediram demissão para usar a rescisão em dívidas de apostas — e outros demitidos por </a:t>
            </a:r>
            <a:r>
              <a:rPr lang="en-US" sz="1400" i="1" dirty="0" err="1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justa</a:t>
            </a:r>
            <a:r>
              <a:rPr lang="en-US" sz="140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causa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NEUROBIOLOGIA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41248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cérebro em jogo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10378440" y="868680"/>
            <a:ext cx="731520" cy="73152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8" name="Image 0" descr="icons/bra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005" y="1044245"/>
            <a:ext cx="380390" cy="38039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2039112"/>
            <a:ext cx="64922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50" dirty="0">
                <a:solidFill>
                  <a:srgbClr val="F3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Pesquisas neurocientíficas mostram que o ciclo de recompensas intermitentes e o reforço rápido dos caça-níqueis estimulam os circuitos dopaminérgicos de forma análoga à dependência de substâncias químicas.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406640" y="1874520"/>
            <a:ext cx="4114800" cy="3566160"/>
          </a:xfrm>
          <a:prstGeom prst="rect">
            <a:avLst/>
          </a:prstGeom>
          <a:solidFill>
            <a:srgbClr val="23323F"/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11" name="Text 8"/>
          <p:cNvSpPr/>
          <p:nvPr/>
        </p:nvSpPr>
        <p:spPr>
          <a:xfrm>
            <a:off x="7680960" y="2720340"/>
            <a:ext cx="356616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armadilha da dopamina é acionada pela simples expectativa da recompensa.</a:t>
            </a:r>
            <a:endParaRPr lang="en-US" sz="1400" dirty="0"/>
          </a:p>
          <a:p>
            <a:pPr marL="0" indent="0" algn="ctr">
              <a:lnSpc>
                <a:spcPct val="130000"/>
              </a:lnSpc>
              <a:buNone/>
            </a:pPr>
            <a:endParaRPr lang="en-US" sz="14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nossa arquitetura neurológica é muito semelhante, isso afeta quase qualquer ser humano.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40080" y="4160520"/>
            <a:ext cx="6492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5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drogas “sequestram” o circuito do desejo, estimulando-o com muito mais intensidade do que recompensas naturais, como a comida.</a:t>
            </a:r>
            <a:endParaRPr lang="en-US" sz="14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E2C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2468880"/>
            <a:ext cx="1033272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i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torna algumas pessoas mais vulneráveis</a:t>
            </a:r>
            <a:endParaRPr lang="en-US" sz="3000" dirty="0"/>
          </a:p>
          <a:p>
            <a:pPr marL="0" indent="0" algn="ctr">
              <a:buNone/>
            </a:pPr>
            <a:r>
              <a:rPr lang="en-US" sz="3000" b="1" i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que outras a esse tipo de compulsão?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120640" y="2331720"/>
            <a:ext cx="1920240" cy="0"/>
          </a:xfrm>
          <a:prstGeom prst="line">
            <a:avLst/>
          </a:prstGeom>
          <a:noFill/>
          <a:ln w="19050">
            <a:solidFill>
              <a:srgbClr val="C9A2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CORAÇÃO DA PALESTRA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41248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Duas perguntas para guiar a análise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640080" y="2432304"/>
            <a:ext cx="777240" cy="77724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432304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691640" y="2130552"/>
            <a:ext cx="94183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4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O que acontece dentro de uma pessoa que a torna mais vulnerável a ser </a:t>
            </a:r>
            <a:r>
              <a:rPr lang="en-US" sz="24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capturada</a:t>
            </a:r>
            <a:r>
              <a:rPr lang="en-US" sz="24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por essa armadilha pela primeira vez?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40080" y="4572000"/>
            <a:ext cx="777240" cy="77724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457200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1691640" y="4274820"/>
            <a:ext cx="94183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4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Uma vez desenvolvida a compulsão, por que algumas pessoas conseguem se afastar com mais facilidade, enquanto outras afundam?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E2C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CORAÇÃO DA PALESTRA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822960" y="100584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0" b="1" dirty="0">
                <a:solidFill>
                  <a:srgbClr val="8A74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9000" dirty="0"/>
          </a:p>
        </p:txBody>
      </p:sp>
      <p:sp>
        <p:nvSpPr>
          <p:cNvPr id="6" name="Text 4"/>
          <p:cNvSpPr/>
          <p:nvPr/>
        </p:nvSpPr>
        <p:spPr>
          <a:xfrm>
            <a:off x="1280160" y="2148840"/>
            <a:ext cx="5914016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600" i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Uma regra bem simples deve ser sempre lembrada: a psicopatologia de massa tem suas raízes na psicopatologia individual.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1280160" y="461772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C.G. Jung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pic>
        <p:nvPicPr>
          <p:cNvPr id="9" name="Imagem 8" descr="Carl Gustav Jung (@CGjungpage) • Facebook">
            <a:extLst>
              <a:ext uri="{FF2B5EF4-FFF2-40B4-BE49-F238E27FC236}">
                <a16:creationId xmlns:a16="http://schemas.microsoft.com/office/drawing/2014/main" id="{3A73F2ED-00B1-2698-0E39-5F39C1BD3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472" y="1065298"/>
            <a:ext cx="3632481" cy="469542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CORAÇÃO DA PALESTRA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647728" y="978408"/>
            <a:ext cx="6896239" cy="4306824"/>
          </a:xfrm>
          <a:prstGeom prst="rect">
            <a:avLst/>
          </a:prstGeom>
          <a:solidFill>
            <a:srgbClr val="FFFFFF"/>
          </a:solidFill>
          <a:ln/>
          <a:effectLst>
            <a:outerShdw blurRad="177800" dist="50800" dir="5400000" algn="bl" rotWithShape="0">
              <a:srgbClr val="000000">
                <a:alpha val="40000"/>
              </a:srgbClr>
            </a:outerShdw>
          </a:effectLst>
        </p:spPr>
      </p:sp>
      <p:pic>
        <p:nvPicPr>
          <p:cNvPr id="7" name="Image 0" descr="imag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0880" y="1051560"/>
            <a:ext cx="6749935" cy="41605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2960" y="5577840"/>
            <a:ext cx="105156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mãe atribui a morte do filho ao vício em apostas — que passou a dormir cada vez menos após desenvolver dependência.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CORAÇÃO DA PALESTRA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604762" y="978408"/>
            <a:ext cx="6982171" cy="4306824"/>
          </a:xfrm>
          <a:prstGeom prst="rect">
            <a:avLst/>
          </a:prstGeom>
          <a:solidFill>
            <a:srgbClr val="FFFFFF"/>
          </a:solidFill>
          <a:ln/>
          <a:effectLst>
            <a:outerShdw blurRad="177800" dist="50800" dir="5400000" algn="bl" rotWithShape="0">
              <a:srgbClr val="000000">
                <a:alpha val="40000"/>
              </a:srgbClr>
            </a:outerShdw>
          </a:effectLst>
        </p:spPr>
      </p:sp>
      <p:pic>
        <p:nvPicPr>
          <p:cNvPr id="7" name="Image 0" descr="imag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914" y="1051560"/>
            <a:ext cx="6835867" cy="41605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2960" y="5577840"/>
            <a:ext cx="105156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Incentivado por um casal de influenciadores, um homem perde quase R$ 300 mil em site de jogos de azar.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CORAÇÃO DA PALESTRA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41248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 err="1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Imaginando</a:t>
            </a:r>
            <a:r>
              <a:rPr lang="en-US" sz="32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um </a:t>
            </a:r>
            <a:r>
              <a:rPr lang="en-US" sz="3200" b="1" dirty="0" err="1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cenário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640080" y="192024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Vamos </a:t>
            </a:r>
            <a:r>
              <a:rPr lang="en-US" sz="20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imaginar</a:t>
            </a:r>
            <a:r>
              <a:rPr lang="en-US" sz="2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alguém</a:t>
            </a:r>
            <a:r>
              <a:rPr lang="en-US" sz="2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que</a:t>
            </a:r>
            <a:r>
              <a:rPr lang="en-US" sz="2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nunca</a:t>
            </a:r>
            <a:r>
              <a:rPr lang="en-US" sz="2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apostou</a:t>
            </a:r>
            <a:r>
              <a:rPr lang="en-US" sz="2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na</a:t>
            </a:r>
            <a:r>
              <a:rPr lang="en-US" sz="2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vida</a:t>
            </a:r>
            <a:r>
              <a:rPr lang="en-US" sz="2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…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3108960"/>
            <a:ext cx="10515600" cy="2103120"/>
          </a:xfrm>
          <a:prstGeom prst="rect">
            <a:avLst/>
          </a:prstGeom>
          <a:solidFill>
            <a:srgbClr val="23323F"/>
          </a:solidFill>
          <a:ln w="12700">
            <a:solidFill>
              <a:srgbClr val="8A744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3108960"/>
            <a:ext cx="996696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faz essa pessoa dar o primeiro clique?</a:t>
            </a:r>
            <a:endParaRPr lang="en-US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CORAÇÃO DA PALESTRA</a:t>
            </a:r>
            <a:endParaRPr lang="pt-BR" sz="1150" dirty="0"/>
          </a:p>
        </p:txBody>
      </p:sp>
      <p:sp>
        <p:nvSpPr>
          <p:cNvPr id="5" name="Text 3"/>
          <p:cNvSpPr/>
          <p:nvPr/>
        </p:nvSpPr>
        <p:spPr>
          <a:xfrm>
            <a:off x="640080" y="86868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30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leva ao primeiro clique</a:t>
            </a:r>
            <a:endParaRPr lang="pt-BR" sz="3000" dirty="0"/>
          </a:p>
        </p:txBody>
      </p:sp>
      <p:sp>
        <p:nvSpPr>
          <p:cNvPr id="100" name="Shape_item0"/>
          <p:cNvSpPr/>
          <p:nvPr/>
        </p:nvSpPr>
        <p:spPr>
          <a:xfrm>
            <a:off x="640080" y="1900000"/>
            <a:ext cx="685800" cy="68580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101" name="Image_item0" descr="icons/doll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2064592"/>
            <a:ext cx="356616" cy="356616"/>
          </a:xfrm>
          <a:prstGeom prst="rect">
            <a:avLst/>
          </a:prstGeom>
        </p:spPr>
      </p:pic>
      <p:sp>
        <p:nvSpPr>
          <p:cNvPr id="102" name="Header_item0"/>
          <p:cNvSpPr/>
          <p:nvPr/>
        </p:nvSpPr>
        <p:spPr>
          <a:xfrm>
            <a:off x="1600200" y="1900000"/>
            <a:ext cx="9326880" cy="4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20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Desespero financeiro</a:t>
            </a:r>
            <a:endParaRPr lang="pt-BR" sz="2000" dirty="0"/>
          </a:p>
        </p:txBody>
      </p:sp>
      <p:sp>
        <p:nvSpPr>
          <p:cNvPr id="103" name="Desc_item0"/>
          <p:cNvSpPr/>
          <p:nvPr/>
        </p:nvSpPr>
        <p:spPr>
          <a:xfrm>
            <a:off x="1600200" y="2315000"/>
            <a:ext cx="9692640" cy="38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pt-BR" sz="16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Sob pressão, a ideia de “não ter nada a perder” fala mais alto</a:t>
            </a:r>
            <a:endParaRPr lang="pt-BR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4" name="Shape_item1"/>
          <p:cNvSpPr/>
          <p:nvPr/>
        </p:nvSpPr>
        <p:spPr>
          <a:xfrm>
            <a:off x="640080" y="4150528"/>
            <a:ext cx="685800" cy="68580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105" name="Image_item1" descr="icons/bra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" y="4315120"/>
            <a:ext cx="356616" cy="356616"/>
          </a:xfrm>
          <a:prstGeom prst="rect">
            <a:avLst/>
          </a:prstGeom>
        </p:spPr>
      </p:pic>
      <p:sp>
        <p:nvSpPr>
          <p:cNvPr id="106" name="Header_item1"/>
          <p:cNvSpPr/>
          <p:nvPr/>
        </p:nvSpPr>
        <p:spPr>
          <a:xfrm>
            <a:off x="1600200" y="4150528"/>
            <a:ext cx="9326880" cy="4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20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Ilusão de conhecimento / inflação de ego</a:t>
            </a:r>
            <a:endParaRPr lang="pt-BR" sz="2000" dirty="0"/>
          </a:p>
        </p:txBody>
      </p:sp>
      <p:sp>
        <p:nvSpPr>
          <p:cNvPr id="107" name="Desc_item1"/>
          <p:cNvSpPr/>
          <p:nvPr/>
        </p:nvSpPr>
        <p:spPr>
          <a:xfrm>
            <a:off x="1600200" y="4565528"/>
            <a:ext cx="9692640" cy="38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pt-BR" sz="16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Acreditar que tem uma vantagem em relação a maioria</a:t>
            </a:r>
            <a:endParaRPr lang="pt-BR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8" name="Shape_item2"/>
          <p:cNvSpPr/>
          <p:nvPr/>
        </p:nvSpPr>
        <p:spPr>
          <a:xfrm>
            <a:off x="640080" y="5300528"/>
            <a:ext cx="685800" cy="68580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109" name="Image_item2" descr="icons/slotmachi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" y="5465120"/>
            <a:ext cx="356616" cy="356616"/>
          </a:xfrm>
          <a:prstGeom prst="rect">
            <a:avLst/>
          </a:prstGeom>
        </p:spPr>
      </p:pic>
      <p:sp>
        <p:nvSpPr>
          <p:cNvPr id="110" name="Header_item2"/>
          <p:cNvSpPr/>
          <p:nvPr/>
        </p:nvSpPr>
        <p:spPr>
          <a:xfrm>
            <a:off x="1600200" y="5300528"/>
            <a:ext cx="9326880" cy="4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20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Busca de estimulação</a:t>
            </a:r>
            <a:endParaRPr lang="pt-BR" sz="2000" dirty="0"/>
          </a:p>
        </p:txBody>
      </p:sp>
      <p:sp>
        <p:nvSpPr>
          <p:cNvPr id="111" name="Desc_item2"/>
          <p:cNvSpPr/>
          <p:nvPr/>
        </p:nvSpPr>
        <p:spPr>
          <a:xfrm>
            <a:off x="1600200" y="5715528"/>
            <a:ext cx="9692640" cy="38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pt-BR" sz="16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Preenche um vazio (tédio) ou intensifica uma emoção que já existe</a:t>
            </a:r>
            <a:endParaRPr lang="pt-BR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2" name="Shape_item3"/>
          <p:cNvSpPr/>
          <p:nvPr/>
        </p:nvSpPr>
        <p:spPr>
          <a:xfrm>
            <a:off x="640080" y="2990600"/>
            <a:ext cx="685800" cy="68580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113" name="Image_item3" descr="icons/user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672" y="3155192"/>
            <a:ext cx="356616" cy="356616"/>
          </a:xfrm>
          <a:prstGeom prst="rect">
            <a:avLst/>
          </a:prstGeom>
        </p:spPr>
      </p:pic>
      <p:sp>
        <p:nvSpPr>
          <p:cNvPr id="114" name="Header_item3"/>
          <p:cNvSpPr/>
          <p:nvPr/>
        </p:nvSpPr>
        <p:spPr>
          <a:xfrm>
            <a:off x="1600200" y="2990600"/>
            <a:ext cx="9326880" cy="40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t-BR" sz="20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Influência externa</a:t>
            </a:r>
            <a:endParaRPr lang="pt-BR" sz="2000" dirty="0"/>
          </a:p>
        </p:txBody>
      </p:sp>
      <p:sp>
        <p:nvSpPr>
          <p:cNvPr id="115" name="Desc_item3"/>
          <p:cNvSpPr/>
          <p:nvPr/>
        </p:nvSpPr>
        <p:spPr>
          <a:xfrm>
            <a:off x="1600200" y="3405600"/>
            <a:ext cx="9692640" cy="38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pt-BR" sz="16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Relatos de sucesso, influenciadores, anúncios...</a:t>
            </a:r>
            <a:endParaRPr lang="pt-BR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pt-BR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pt-BR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E2C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CORAÇÃO DA PALESTRA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822960" y="100584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0" b="1" dirty="0">
                <a:solidFill>
                  <a:srgbClr val="8A74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9000" dirty="0"/>
          </a:p>
        </p:txBody>
      </p:sp>
      <p:sp>
        <p:nvSpPr>
          <p:cNvPr id="6" name="Text 4"/>
          <p:cNvSpPr/>
          <p:nvPr/>
        </p:nvSpPr>
        <p:spPr>
          <a:xfrm>
            <a:off x="1280160" y="2148840"/>
            <a:ext cx="5550946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600" i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ocorre quando há uma alienação do estado de consciência em relação às leis naturais da existência humana.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1280160" y="461772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 explicação de Jung para a sugestionabilidade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pic>
        <p:nvPicPr>
          <p:cNvPr id="10" name="Imagem 9" descr="Carl Gustav Jung (@CGjungpage) • Facebook">
            <a:extLst>
              <a:ext uri="{FF2B5EF4-FFF2-40B4-BE49-F238E27FC236}">
                <a16:creationId xmlns:a16="http://schemas.microsoft.com/office/drawing/2014/main" id="{A1C8CD04-DBB9-3977-58D6-3471333FE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472" y="1065298"/>
            <a:ext cx="3632481" cy="469542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CORAÇÃO DA PALESTRA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1220455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Quando essas leis </a:t>
            </a:r>
            <a:r>
              <a:rPr lang="en-US" sz="3200" b="1" dirty="0" err="1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são</a:t>
            </a:r>
            <a:r>
              <a:rPr lang="en-US" sz="32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200" b="1" dirty="0" err="1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ignoradas</a:t>
            </a:r>
            <a:r>
              <a:rPr lang="en-US" sz="32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…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640080" y="2377440"/>
            <a:ext cx="10515600" cy="2926080"/>
          </a:xfrm>
          <a:prstGeom prst="rect">
            <a:avLst/>
          </a:prstGeom>
          <a:solidFill>
            <a:srgbClr val="23323F"/>
          </a:solidFill>
          <a:ln/>
        </p:spPr>
      </p:sp>
      <p:sp>
        <p:nvSpPr>
          <p:cNvPr id="8" name="Text 6"/>
          <p:cNvSpPr/>
          <p:nvPr/>
        </p:nvSpPr>
        <p:spPr>
          <a:xfrm>
            <a:off x="4301714" y="2636162"/>
            <a:ext cx="3192332" cy="28959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INSEGURO</a:t>
            </a:r>
          </a:p>
          <a:p>
            <a:pPr marL="0" indent="0" algn="ctr">
              <a:buNone/>
            </a:pPr>
            <a:endParaRPr lang="en-US" sz="3000" i="1" dirty="0">
              <a:solidFill>
                <a:srgbClr val="C9A24B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0" indent="0" algn="ctr">
              <a:buNone/>
            </a:pPr>
            <a:r>
              <a:rPr lang="en-US" sz="3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INSTÁVEL</a:t>
            </a:r>
          </a:p>
          <a:p>
            <a:pPr marL="0" indent="0" algn="ctr">
              <a:buNone/>
            </a:pPr>
            <a:endParaRPr lang="en-US" sz="3000" i="1" dirty="0">
              <a:solidFill>
                <a:srgbClr val="C9A24B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0" indent="0" algn="ctr">
              <a:buNone/>
            </a:pPr>
            <a:r>
              <a:rPr lang="en-US" sz="3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INFLUENCIÁVEL</a:t>
            </a:r>
          </a:p>
          <a:p>
            <a:pPr marL="0" indent="0" algn="ctr">
              <a:buNone/>
            </a:pPr>
            <a:endParaRPr lang="en-US" sz="1900" i="1" dirty="0">
              <a:solidFill>
                <a:srgbClr val="C9A24B"/>
              </a:solidFill>
              <a:latin typeface="Cambria" pitchFamily="34" charset="0"/>
              <a:ea typeface="Cambria" pitchFamily="34" charset="-122"/>
            </a:endParaRPr>
          </a:p>
          <a:p>
            <a:pPr marL="0" indent="0" algn="ctr">
              <a:buNone/>
            </a:pPr>
            <a:endParaRPr lang="en-US" sz="1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CORAÇÃO DA PALESTRA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118872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Princípio dos Opostos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10378440" y="960120"/>
            <a:ext cx="731520" cy="73152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9" name="Image 0" descr="icons/yinya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005" y="1135685"/>
            <a:ext cx="380390" cy="38039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40080" y="2194560"/>
            <a:ext cx="10515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Ao compreender que dentro de nós habitam pares de opostos — consciente e inconsciente,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masculino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e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feminino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,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positivo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e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negativo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— a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pessoa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ganha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mais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clareza: nem todo impulso que surge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em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seu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pensamento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é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positivo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40080" y="3703320"/>
            <a:ext cx="10515600" cy="1508760"/>
          </a:xfrm>
          <a:prstGeom prst="rect">
            <a:avLst/>
          </a:prstGeom>
          <a:solidFill>
            <a:srgbClr val="23323F"/>
          </a:solidFill>
          <a:ln w="12700">
            <a:solidFill>
              <a:srgbClr val="8A744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14400" y="3703320"/>
            <a:ext cx="996696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 passa a ter um “desconfiômetro”: </a:t>
            </a:r>
            <a:r>
              <a:rPr lang="en-US" sz="20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pode</a:t>
            </a:r>
            <a:r>
              <a:rPr lang="en-US" sz="2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existir</a:t>
            </a:r>
            <a:r>
              <a:rPr lang="en-US" sz="2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um </a:t>
            </a:r>
            <a:r>
              <a:rPr lang="en-US" sz="20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movimento</a:t>
            </a:r>
            <a:r>
              <a:rPr lang="en-US" sz="2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dentro</a:t>
            </a:r>
            <a:r>
              <a:rPr lang="en-US" sz="2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de nós </a:t>
            </a:r>
            <a:r>
              <a:rPr lang="en-US" sz="20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</a:t>
            </a:r>
            <a:r>
              <a:rPr lang="en-US" sz="2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vá</a:t>
            </a:r>
            <a:r>
              <a:rPr lang="en-US" sz="2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contra a </a:t>
            </a:r>
            <a:r>
              <a:rPr lang="en-US" sz="20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nossa</a:t>
            </a:r>
            <a:r>
              <a:rPr lang="en-US" sz="2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própria</a:t>
            </a:r>
            <a:r>
              <a:rPr lang="en-US" sz="2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evolução</a:t>
            </a:r>
            <a:endParaRPr 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CORAÇÃO DA PALESTRA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118872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Movimento Compensatório da Psique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10378440" y="960120"/>
            <a:ext cx="731520" cy="73152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9" name="Image 0" descr="icons/sca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005" y="1135685"/>
            <a:ext cx="380390" cy="38039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40080" y="214884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Diante da fantasia de ser o “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escolhido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”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que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vai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ganhar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da casa, a pessoa consciente se pergunta: o que esse pensamento está tentando compensar?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40080" y="3520440"/>
            <a:ext cx="5212080" cy="1691640"/>
          </a:xfrm>
          <a:prstGeom prst="rect">
            <a:avLst/>
          </a:prstGeom>
          <a:solidFill>
            <a:srgbClr val="23323F"/>
          </a:solidFill>
          <a:ln/>
        </p:spPr>
      </p:sp>
      <p:sp>
        <p:nvSpPr>
          <p:cNvPr id="12" name="Text 9"/>
          <p:cNvSpPr/>
          <p:nvPr/>
        </p:nvSpPr>
        <p:spPr>
          <a:xfrm>
            <a:off x="1867796" y="3909060"/>
            <a:ext cx="2756647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Aversão ao processo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914400" y="4297680"/>
            <a:ext cx="4663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300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desejo preguiçoso de colher o resultado sem o atrito da </a:t>
            </a:r>
            <a:r>
              <a:rPr lang="en-US" sz="1300" dirty="0" err="1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construção</a:t>
            </a:r>
            <a:r>
              <a:rPr lang="en-US" sz="1300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real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172200" y="3520440"/>
            <a:ext cx="5212080" cy="1691640"/>
          </a:xfrm>
          <a:prstGeom prst="rect">
            <a:avLst/>
          </a:prstGeom>
          <a:solidFill>
            <a:srgbClr val="23323F"/>
          </a:solidFill>
          <a:ln/>
        </p:spPr>
      </p:sp>
      <p:sp>
        <p:nvSpPr>
          <p:cNvPr id="15" name="Text 12"/>
          <p:cNvSpPr/>
          <p:nvPr/>
        </p:nvSpPr>
        <p:spPr>
          <a:xfrm>
            <a:off x="7818120" y="3909060"/>
            <a:ext cx="2146151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Ilusão de atalho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6531236" y="4297680"/>
            <a:ext cx="4663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300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crença ingênua: “todo mundo perde, mas eu sou o especial que vai ter </a:t>
            </a:r>
            <a:r>
              <a:rPr lang="en-US" sz="1300" dirty="0" err="1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sorte</a:t>
            </a:r>
            <a:r>
              <a:rPr lang="en-US" sz="1300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640080" y="5394960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Muitas vezes essa megalomania disfarçada compensa um sentimento profundo de </a:t>
            </a:r>
            <a:r>
              <a:rPr lang="en-US" sz="1300" i="1" dirty="0" err="1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insuficiência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CORAÇÃO DA PALESTRA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118872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Impulso Inato à Individuação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10378440" y="960120"/>
            <a:ext cx="731520" cy="73152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9" name="Image 0" descr="icons/seedl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005" y="1135685"/>
            <a:ext cx="380390" cy="38039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40080" y="224028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Todo ser humano possui uma orientação inata: uma busca intrínseca por propósito, significado e realização do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seu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potencial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40080" y="3657600"/>
            <a:ext cx="10515600" cy="1554480"/>
          </a:xfrm>
          <a:prstGeom prst="rect">
            <a:avLst/>
          </a:prstGeom>
          <a:solidFill>
            <a:srgbClr val="23323F"/>
          </a:solidFill>
          <a:ln w="12700">
            <a:solidFill>
              <a:srgbClr val="8A744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14400" y="3657600"/>
            <a:ext cx="99669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 sentido real na vida, a pessoa ganha estrutura interna para sustentar o vazio — e canaliza sua energia para construir a própria história, em vez de queimá-la em </a:t>
            </a:r>
            <a:r>
              <a:rPr lang="en-US" sz="15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compensações</a:t>
            </a:r>
            <a:r>
              <a:rPr lang="en-US" sz="155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artificiais</a:t>
            </a:r>
            <a:endParaRPr lang="en-US" sz="15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CORAÇÃO DA PALESTRA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41248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“Machine Zone”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10378440" y="868680"/>
            <a:ext cx="731520" cy="73152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8" name="Image 0" descr="icons/slotmachi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005" y="1044245"/>
            <a:ext cx="380390" cy="38039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16916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da antropóloga Natasha Dow Schüll, em suas pesquisas seminais no MIT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40080" y="228600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Um estado alterado de transe e dormência em que a pessoa entra a cada giro do caça-níquel, ou a cada segundo aguardando o resultado da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aposta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40080" y="3520440"/>
            <a:ext cx="10515600" cy="1828800"/>
          </a:xfrm>
          <a:prstGeom prst="rect">
            <a:avLst/>
          </a:prstGeom>
          <a:solidFill>
            <a:srgbClr val="23323F"/>
          </a:solidFill>
          <a:ln w="12700">
            <a:solidFill>
              <a:srgbClr val="8A744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14400" y="3520440"/>
            <a:ext cx="9966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 dentro, o tempo congela, as dores somem e o estresse cotidiano é desligado. É uma anestesia imediata — para fugir de um </a:t>
            </a:r>
            <a:r>
              <a:rPr lang="en-US" sz="20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vazio</a:t>
            </a:r>
            <a:r>
              <a:rPr lang="en-US" sz="2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existencial</a:t>
            </a:r>
            <a:endParaRPr lang="en-US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CORAÇÃO DA PALESTRA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780073" y="978408"/>
            <a:ext cx="6631549" cy="4306824"/>
          </a:xfrm>
          <a:prstGeom prst="rect">
            <a:avLst/>
          </a:prstGeom>
          <a:solidFill>
            <a:srgbClr val="FFFFFF"/>
          </a:solidFill>
          <a:ln/>
          <a:effectLst>
            <a:outerShdw blurRad="177800" dist="50800" dir="5400000" algn="bl" rotWithShape="0">
              <a:srgbClr val="000000">
                <a:alpha val="40000"/>
              </a:srgbClr>
            </a:outerShdw>
          </a:effectLst>
        </p:spPr>
      </p:sp>
      <p:pic>
        <p:nvPicPr>
          <p:cNvPr id="7" name="Image 0" descr="imag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3225" y="1051560"/>
            <a:ext cx="6485245" cy="41605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2960" y="5577840"/>
            <a:ext cx="105156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jovem que perdeu R$ 500 mil em bets superou o vício vendendo café no semáforo, ocupando a mente com trabalho.</a:t>
            </a:r>
            <a:endParaRPr 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CORAÇÃO DA PALESTRA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41248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propósito como ponte de salvação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10378440" y="868680"/>
            <a:ext cx="731520" cy="73152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8" name="Image 0" descr="icons/compa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005" y="1044245"/>
            <a:ext cx="380390" cy="38039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192024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Para quem já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está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em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um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comportamento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compulsivo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, poucas coisas ajudam tanto a sair quanto ter um propósito — um caminho a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trilhar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40080" y="3017520"/>
            <a:ext cx="10515600" cy="1554480"/>
          </a:xfrm>
          <a:prstGeom prst="rect">
            <a:avLst/>
          </a:prstGeom>
          <a:solidFill>
            <a:srgbClr val="23323F"/>
          </a:solidFill>
          <a:ln w="12700">
            <a:solidFill>
              <a:srgbClr val="8A744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653553" y="3168127"/>
            <a:ext cx="6884894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“Aquele que tem um “por </a:t>
            </a:r>
            <a:r>
              <a:rPr lang="en-US" sz="20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quê</a:t>
            </a:r>
            <a:r>
              <a:rPr lang="en-US" sz="20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” supera quase qualquer “como”.”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914400" y="4160520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Friderich </a:t>
            </a:r>
            <a:r>
              <a:rPr lang="en-US" sz="1350" dirty="0" err="1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Nietzche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640080" y="489204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5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 pessoa identifica razões claras para viver, a necessidade de fuga química ou comportamental perde força.</a:t>
            </a:r>
            <a:endParaRPr lang="en-US" sz="14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TERCEIRIZAÇÃO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41248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Apostar no outro em vez de apostar em si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10378440" y="868680"/>
            <a:ext cx="731520" cy="73152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8" name="Image 0" descr="icons/di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005" y="1044245"/>
            <a:ext cx="380390" cy="38039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192024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A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pessoa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pode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investir num curso, construir algo para vender, comprar uma ferramenta de trabalho — inúmeras formas de investir no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próprio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desenvolvimento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para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gerar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recursos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40080" y="3246120"/>
            <a:ext cx="10515600" cy="1463040"/>
          </a:xfrm>
          <a:prstGeom prst="rect">
            <a:avLst/>
          </a:prstGeom>
          <a:solidFill>
            <a:srgbClr val="23323F"/>
          </a:solidFill>
          <a:ln w="12700">
            <a:solidFill>
              <a:srgbClr val="8A744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14400" y="3246120"/>
            <a:ext cx="99669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 </a:t>
            </a:r>
            <a:r>
              <a:rPr lang="en-US" sz="1500" i="1" dirty="0" err="1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</a:t>
            </a:r>
            <a:r>
              <a:rPr lang="en-US" sz="150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colocar o dinheiro no pé de um jogador, no carro de uma corrida ou no </a:t>
            </a:r>
            <a:r>
              <a:rPr lang="en-US" sz="1500" i="1" dirty="0" err="1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Tigrinho</a:t>
            </a:r>
            <a:r>
              <a:rPr lang="en-US" sz="150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500" i="1" dirty="0" err="1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</a:t>
            </a:r>
            <a:r>
              <a:rPr lang="en-US" sz="150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i="1" dirty="0" err="1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50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500" i="1" dirty="0" err="1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escolha</a:t>
            </a:r>
            <a:r>
              <a:rPr lang="en-US" sz="150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i="1" dirty="0" err="1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inconsciente</a:t>
            </a:r>
            <a:r>
              <a:rPr lang="en-US" sz="150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a de </a:t>
            </a:r>
            <a:r>
              <a:rPr lang="en-US" sz="1500" i="1" dirty="0" err="1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esperar</a:t>
            </a:r>
            <a:r>
              <a:rPr lang="en-US" sz="150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que um algoritmo a escolha para </a:t>
            </a:r>
            <a:r>
              <a:rPr lang="en-US" sz="1500" i="1" dirty="0" err="1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ganhar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640080" y="493776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</a:t>
            </a:r>
            <a:r>
              <a:rPr lang="en-US" sz="19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pessoa</a:t>
            </a:r>
            <a:r>
              <a:rPr lang="en-US" sz="19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9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acaba</a:t>
            </a:r>
            <a:r>
              <a:rPr lang="en-US" sz="19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9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apostando</a:t>
            </a:r>
            <a:r>
              <a:rPr lang="en-US" sz="19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9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</a:t>
            </a:r>
            <a:r>
              <a:rPr lang="en-US" sz="19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9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qualquer</a:t>
            </a:r>
            <a:r>
              <a:rPr lang="en-US" sz="19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coisa, mas </a:t>
            </a:r>
            <a:r>
              <a:rPr lang="en-US" sz="19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</a:t>
            </a:r>
            <a:r>
              <a:rPr lang="en-US" sz="19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9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</a:t>
            </a:r>
            <a:r>
              <a:rPr lang="en-US" sz="19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9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</a:t>
            </a:r>
            <a:r>
              <a:rPr lang="en-US" sz="19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9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</a:t>
            </a:r>
            <a:endParaRPr lang="en-US" sz="1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E2C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TERCEIRIZAÇÃO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914400" y="2286000"/>
            <a:ext cx="103327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i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está a autoestima dessa </a:t>
            </a:r>
            <a:r>
              <a:rPr lang="en-US" sz="3000" b="1" i="1" dirty="0" err="1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pessoa</a:t>
            </a:r>
            <a:r>
              <a:rPr lang="en-US" sz="3000" b="1" i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br>
              <a:rPr lang="en-US" sz="3000" b="1" i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</a:br>
            <a:endParaRPr lang="en-US" sz="3000" dirty="0"/>
          </a:p>
          <a:p>
            <a:pPr marL="0" indent="0" algn="ctr">
              <a:buNone/>
            </a:pPr>
            <a:r>
              <a:rPr lang="en-US" sz="3000" b="1" i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quanto ela realmente acredita em si mesma?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914400" y="4066391"/>
            <a:ext cx="10332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colocar 1 real que seja em uma aposta, e não em si mesmo?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E2C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TERCEIRIZAÇÃO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822960" y="100584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0" b="1" dirty="0">
                <a:solidFill>
                  <a:srgbClr val="8A74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9000" dirty="0"/>
          </a:p>
        </p:txBody>
      </p:sp>
      <p:sp>
        <p:nvSpPr>
          <p:cNvPr id="6" name="Text 4"/>
          <p:cNvSpPr/>
          <p:nvPr/>
        </p:nvSpPr>
        <p:spPr>
          <a:xfrm>
            <a:off x="1280160" y="2148840"/>
            <a:ext cx="96012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600" i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autoconfiança autêntica nasce do confronto e da integração da Sombra — reconhecer as próprias fraquezas em vez de fingir ser infalível.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1280160" y="461772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</a:t>
            </a:r>
            <a:r>
              <a:rPr lang="en-US" sz="1600" b="1" dirty="0" err="1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</a:t>
            </a:r>
            <a:r>
              <a:rPr lang="en-US" sz="16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600" b="1" dirty="0" err="1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autoconfiança</a:t>
            </a:r>
            <a:r>
              <a:rPr lang="en-US" sz="16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real </a:t>
            </a:r>
            <a:r>
              <a:rPr lang="en-US" sz="1600" b="1" dirty="0" err="1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r>
              <a:rPr lang="en-US" sz="16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perspectiva</a:t>
            </a:r>
            <a:r>
              <a:rPr lang="en-US" sz="16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analítica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0378440" y="868680"/>
            <a:ext cx="731520" cy="73152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10" name="Image 0" descr="icons/ma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005" y="1044245"/>
            <a:ext cx="380390" cy="38039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TERCEIRIZAÇÃO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41248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Refém de influências externas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10378440" y="868680"/>
            <a:ext cx="731520" cy="73152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8" name="Image 0" descr="icons/l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005" y="1044245"/>
            <a:ext cx="380390" cy="38039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40080" y="2377440"/>
            <a:ext cx="10515600" cy="2926080"/>
          </a:xfrm>
          <a:prstGeom prst="rect">
            <a:avLst/>
          </a:prstGeom>
          <a:solidFill>
            <a:srgbClr val="23323F"/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10" name="Text 7"/>
          <p:cNvSpPr/>
          <p:nvPr/>
        </p:nvSpPr>
        <p:spPr>
          <a:xfrm>
            <a:off x="914400" y="2606040"/>
            <a:ext cx="9966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Quando o indivíduo cai no estado de alienação da consciência, ele se torna refém das </a:t>
            </a:r>
            <a:r>
              <a:rPr lang="en-US" sz="22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influências</a:t>
            </a:r>
            <a:r>
              <a:rPr lang="en-US" sz="22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externas</a:t>
            </a:r>
            <a:r>
              <a:rPr lang="en-US" sz="22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…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914400" y="3703320"/>
            <a:ext cx="9966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2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Se </a:t>
            </a:r>
            <a:r>
              <a:rPr lang="en-US" sz="20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torna</a:t>
            </a:r>
            <a:r>
              <a:rPr lang="en-US" sz="2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mais</a:t>
            </a:r>
            <a:r>
              <a:rPr lang="en-US" sz="2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fácil</a:t>
            </a:r>
            <a:r>
              <a:rPr lang="en-US" sz="2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acreditar</a:t>
            </a:r>
            <a:r>
              <a:rPr lang="en-US" sz="2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no vizinho, na propaganda do influenciador e na promessa de ganho fácil do que na </a:t>
            </a:r>
            <a:r>
              <a:rPr lang="en-US" sz="20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sua</a:t>
            </a:r>
            <a:r>
              <a:rPr lang="en-US" sz="2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força</a:t>
            </a:r>
            <a:r>
              <a:rPr lang="en-US" sz="2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para construir a </a:t>
            </a:r>
            <a:r>
              <a:rPr lang="en-US" sz="20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própria</a:t>
            </a:r>
            <a:r>
              <a:rPr lang="en-US" sz="2000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vida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CONCLUSÃO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40080" y="841248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raiz não está fora, está dentro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10378440" y="868680"/>
            <a:ext cx="731520" cy="73152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8" name="Image 0" descr="icons/targ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005" y="1044245"/>
            <a:ext cx="380390" cy="38039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192024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O vício em bets e cassinos digitais não é apenas um problema de falta de regulamentação ou de influenciadores irresponsáveis. Tudo isso existe, é prejudicial e opera no mundo externo.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40080" y="3246120"/>
            <a:ext cx="10515600" cy="1554480"/>
          </a:xfrm>
          <a:prstGeom prst="rect">
            <a:avLst/>
          </a:prstGeom>
          <a:solidFill>
            <a:srgbClr val="23323F"/>
          </a:solidFill>
          <a:ln w="12700">
            <a:solidFill>
              <a:srgbClr val="8A744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14400" y="3246120"/>
            <a:ext cx="99669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 </a:t>
            </a:r>
            <a:r>
              <a:rPr lang="en-US" sz="22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psicopatologia</a:t>
            </a:r>
            <a:r>
              <a:rPr lang="en-US" sz="22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de </a:t>
            </a:r>
            <a:r>
              <a:rPr lang="en-US" sz="22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massa</a:t>
            </a:r>
            <a:r>
              <a:rPr lang="en-US" sz="22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</a:t>
            </a:r>
            <a:r>
              <a:rPr lang="en-US" sz="22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suas</a:t>
            </a:r>
            <a:r>
              <a:rPr lang="en-US" sz="22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raízes</a:t>
            </a:r>
            <a:r>
              <a:rPr lang="en-US" sz="22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</a:t>
            </a:r>
            <a:r>
              <a:rPr lang="en-US" sz="22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i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psicopatologia</a:t>
            </a:r>
            <a:r>
              <a:rPr lang="en-US" sz="2200" i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individual”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40080" y="498348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50" i="1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Proibir o aplicativo ou culpar a propaganda trata apenas o sintoma — deixando a raiz intacta.</a:t>
            </a:r>
            <a:endParaRPr lang="en-US" sz="14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8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ENCERRAMENTO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40080" y="86868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 err="1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</a:t>
            </a:r>
            <a:r>
              <a:rPr lang="en-US" sz="30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3 </a:t>
            </a:r>
            <a:r>
              <a:rPr lang="en-US" sz="3000" b="1" dirty="0" err="1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pontos</a:t>
            </a:r>
            <a:r>
              <a:rPr lang="en-US" sz="30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000" b="1" dirty="0" err="1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</a:t>
            </a:r>
            <a:r>
              <a:rPr lang="en-US" sz="30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000" b="1" dirty="0" err="1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guardar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640080" y="1965960"/>
            <a:ext cx="822960" cy="82296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7" name="Image 0" descr="icons/eyeo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590" y="2163470"/>
            <a:ext cx="427939" cy="42793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00200" y="1863224"/>
            <a:ext cx="9326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invisibilidade do vício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00200" y="2074127"/>
            <a:ext cx="9692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Qualquer pessoa pode se envolver — de um familiar a alguém que senta ao seu lado no trabalho.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40080" y="4773705"/>
            <a:ext cx="822960" cy="822960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pt-BR" dirty="0"/>
          </a:p>
        </p:txBody>
      </p:sp>
      <p:pic>
        <p:nvPicPr>
          <p:cNvPr id="11" name="Image 1" descr="icons/di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590" y="4971215"/>
            <a:ext cx="427939" cy="42793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00200" y="4663440"/>
            <a:ext cx="9326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que apostar no outro?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1600200" y="4835024"/>
            <a:ext cx="93268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Por que investir no algoritmo, e não em si mesmo? Energia, tempo, atenção e dinheiro podem ser investidos em nós, se acreditarmos que estamos vivos por uma razão.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000" dirty="0"/>
          </a:p>
        </p:txBody>
      </p:sp>
      <p:sp>
        <p:nvSpPr>
          <p:cNvPr id="16" name="Shape 6">
            <a:extLst>
              <a:ext uri="{FF2B5EF4-FFF2-40B4-BE49-F238E27FC236}">
                <a16:creationId xmlns:a16="http://schemas.microsoft.com/office/drawing/2014/main" id="{1DD554A0-5DC8-CCD4-5AC4-5D76464A618F}"/>
              </a:ext>
            </a:extLst>
          </p:cNvPr>
          <p:cNvSpPr/>
          <p:nvPr/>
        </p:nvSpPr>
        <p:spPr>
          <a:xfrm>
            <a:off x="618134" y="3371016"/>
            <a:ext cx="822960" cy="822959"/>
          </a:xfrm>
          <a:prstGeom prst="ellipse">
            <a:avLst/>
          </a:prstGeom>
          <a:solidFill>
            <a:srgbClr val="1B2A38"/>
          </a:solidFill>
          <a:ln w="19050">
            <a:solidFill>
              <a:srgbClr val="C9A24B"/>
            </a:solidFill>
            <a:prstDash val="solid"/>
          </a:ln>
        </p:spPr>
      </p:sp>
      <p:pic>
        <p:nvPicPr>
          <p:cNvPr id="18" name="Image 0" descr="icons/seedling.png">
            <a:extLst>
              <a:ext uri="{FF2B5EF4-FFF2-40B4-BE49-F238E27FC236}">
                <a16:creationId xmlns:a16="http://schemas.microsoft.com/office/drawing/2014/main" id="{E051245D-CEF0-4485-E2CC-3F578E1C01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590" y="3546581"/>
            <a:ext cx="427939" cy="427939"/>
          </a:xfrm>
          <a:prstGeom prst="rect">
            <a:avLst/>
          </a:prstGeom>
        </p:spPr>
      </p:pic>
      <p:sp>
        <p:nvSpPr>
          <p:cNvPr id="20" name="Text 5">
            <a:extLst>
              <a:ext uri="{FF2B5EF4-FFF2-40B4-BE49-F238E27FC236}">
                <a16:creationId xmlns:a16="http://schemas.microsoft.com/office/drawing/2014/main" id="{83E3FD9F-5314-D5C3-F0BC-8C2C218550DD}"/>
              </a:ext>
            </a:extLst>
          </p:cNvPr>
          <p:cNvSpPr/>
          <p:nvPr/>
        </p:nvSpPr>
        <p:spPr>
          <a:xfrm>
            <a:off x="1600200" y="3279575"/>
            <a:ext cx="9326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 err="1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Consciência</a:t>
            </a:r>
            <a:endParaRPr lang="en-US" sz="2200" dirty="0"/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EA796D9B-FC0F-FA53-4BB1-175C29537EC3}"/>
              </a:ext>
            </a:extLst>
          </p:cNvPr>
          <p:cNvSpPr/>
          <p:nvPr/>
        </p:nvSpPr>
        <p:spPr>
          <a:xfrm>
            <a:off x="1600200" y="3511296"/>
            <a:ext cx="9692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As leis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naturais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da </a:t>
            </a:r>
            <a:r>
              <a:rPr lang="en-US" dirty="0" err="1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existência</a:t>
            </a:r>
            <a:r>
              <a:rPr lang="en-US" dirty="0">
                <a:solidFill>
                  <a:srgbClr val="F3F6F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humana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4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643094-D0C3-601C-44D1-836AAD39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3D0AED8-36D0-2E6B-935B-8BA1EE7EA7F9}"/>
              </a:ext>
            </a:extLst>
          </p:cNvPr>
          <p:cNvSpPr/>
          <p:nvPr/>
        </p:nvSpPr>
        <p:spPr>
          <a:xfrm>
            <a:off x="10607040" y="-1005840"/>
            <a:ext cx="2377440" cy="2377440"/>
          </a:xfrm>
          <a:prstGeom prst="ellipse">
            <a:avLst/>
          </a:prstGeom>
          <a:ln w="15875">
            <a:solidFill>
              <a:srgbClr val="8A7440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3CF9BB5-DF92-CF0F-A527-5FF5DBDEDCAC}"/>
              </a:ext>
            </a:extLst>
          </p:cNvPr>
          <p:cNvSpPr/>
          <p:nvPr/>
        </p:nvSpPr>
        <p:spPr>
          <a:xfrm>
            <a:off x="-914400" y="5760720"/>
            <a:ext cx="2011680" cy="2011680"/>
          </a:xfrm>
          <a:prstGeom prst="ellipse">
            <a:avLst/>
          </a:prstGeom>
          <a:ln w="12700">
            <a:solidFill>
              <a:srgbClr val="8A7440"/>
            </a:solidFill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F00003B-87F0-61E8-33B0-822DA8B56350}"/>
              </a:ext>
            </a:extLst>
          </p:cNvPr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CONTATOS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0256E31-1799-3E15-679E-963B7FBBB0E0}"/>
              </a:ext>
            </a:extLst>
          </p:cNvPr>
          <p:cNvSpPr/>
          <p:nvPr/>
        </p:nvSpPr>
        <p:spPr>
          <a:xfrm>
            <a:off x="11430000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E9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0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F423D46-E947-DCE1-BA45-8BD22B277B43}"/>
              </a:ext>
            </a:extLst>
          </p:cNvPr>
          <p:cNvSpPr/>
          <p:nvPr/>
        </p:nvSpPr>
        <p:spPr>
          <a:xfrm>
            <a:off x="1623753" y="3308465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João Vitor Fadel</a:t>
            </a:r>
            <a:endParaRPr lang="en-US" sz="2600" dirty="0"/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4C974289-9D04-3AD8-3A6A-C20258439284}"/>
              </a:ext>
            </a:extLst>
          </p:cNvPr>
          <p:cNvSpPr/>
          <p:nvPr/>
        </p:nvSpPr>
        <p:spPr>
          <a:xfrm>
            <a:off x="6949440" y="3308465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3F6F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Leonardo Pereira</a:t>
            </a:r>
            <a:endParaRPr lang="en-US" sz="2600" dirty="0"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87ED9808-32E0-6935-E546-1029F89D4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753" y="4106348"/>
            <a:ext cx="575310" cy="575310"/>
          </a:xfrm>
          <a:prstGeom prst="rect">
            <a:avLst/>
          </a:prstGeom>
        </p:spPr>
      </p:pic>
      <p:sp>
        <p:nvSpPr>
          <p:cNvPr id="30" name="Text 10">
            <a:extLst>
              <a:ext uri="{FF2B5EF4-FFF2-40B4-BE49-F238E27FC236}">
                <a16:creationId xmlns:a16="http://schemas.microsoft.com/office/drawing/2014/main" id="{FA5ADA0C-37E4-9FBB-CD95-78CF19C7BE0E}"/>
              </a:ext>
            </a:extLst>
          </p:cNvPr>
          <p:cNvSpPr/>
          <p:nvPr/>
        </p:nvSpPr>
        <p:spPr>
          <a:xfrm>
            <a:off x="2352502" y="4211123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@jv_fadel</a:t>
            </a:r>
            <a:endParaRPr lang="en-US" sz="2000" dirty="0"/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9FC32D36-FC5E-6A14-9F0E-B420A1F4B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753" y="4930901"/>
            <a:ext cx="575310" cy="575310"/>
          </a:xfrm>
          <a:prstGeom prst="rect">
            <a:avLst/>
          </a:prstGeom>
        </p:spPr>
      </p:pic>
      <p:sp>
        <p:nvSpPr>
          <p:cNvPr id="34" name="Text 10">
            <a:extLst>
              <a:ext uri="{FF2B5EF4-FFF2-40B4-BE49-F238E27FC236}">
                <a16:creationId xmlns:a16="http://schemas.microsoft.com/office/drawing/2014/main" id="{53864B75-5767-A6B8-01B5-F6EDC582430C}"/>
              </a:ext>
            </a:extLst>
          </p:cNvPr>
          <p:cNvSpPr/>
          <p:nvPr/>
        </p:nvSpPr>
        <p:spPr>
          <a:xfrm>
            <a:off x="2352502" y="5035676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joaovfadel@gmail.com</a:t>
            </a:r>
            <a:endParaRPr lang="en-US" sz="2000" dirty="0"/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01772F41-CB71-C977-39FA-4ADCA8292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3171" y="4106348"/>
            <a:ext cx="575310" cy="575310"/>
          </a:xfrm>
          <a:prstGeom prst="rect">
            <a:avLst/>
          </a:prstGeom>
        </p:spPr>
      </p:pic>
      <p:sp>
        <p:nvSpPr>
          <p:cNvPr id="38" name="Text 10">
            <a:extLst>
              <a:ext uri="{FF2B5EF4-FFF2-40B4-BE49-F238E27FC236}">
                <a16:creationId xmlns:a16="http://schemas.microsoft.com/office/drawing/2014/main" id="{B9360117-7B0F-08B3-8ACE-4B00536268A1}"/>
              </a:ext>
            </a:extLst>
          </p:cNvPr>
          <p:cNvSpPr/>
          <p:nvPr/>
        </p:nvSpPr>
        <p:spPr>
          <a:xfrm>
            <a:off x="7741920" y="4211123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@leonardorp</a:t>
            </a:r>
            <a:endParaRPr lang="en-US" sz="2000" dirty="0"/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1E08AC07-E8B0-7529-28D4-1EB8EBC21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3171" y="4930901"/>
            <a:ext cx="575310" cy="575310"/>
          </a:xfrm>
          <a:prstGeom prst="rect">
            <a:avLst/>
          </a:prstGeom>
        </p:spPr>
      </p:pic>
      <p:sp>
        <p:nvSpPr>
          <p:cNvPr id="42" name="Text 10">
            <a:extLst>
              <a:ext uri="{FF2B5EF4-FFF2-40B4-BE49-F238E27FC236}">
                <a16:creationId xmlns:a16="http://schemas.microsoft.com/office/drawing/2014/main" id="{7DEE8654-5B85-6C2A-3D40-F1CAEB3120FA}"/>
              </a:ext>
            </a:extLst>
          </p:cNvPr>
          <p:cNvSpPr/>
          <p:nvPr/>
        </p:nvSpPr>
        <p:spPr>
          <a:xfrm>
            <a:off x="7741920" y="5035676"/>
            <a:ext cx="6766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dirty="0">
                <a:solidFill>
                  <a:srgbClr val="A9B9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leonardorp@icloud.com</a:t>
            </a:r>
            <a:endParaRPr lang="en-US" sz="2000" dirty="0"/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E1DFF4EC-30AB-DC31-EDAF-B0E700F6C22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862" t="11386" r="17310" b="34967"/>
          <a:stretch>
            <a:fillRect/>
          </a:stretch>
        </p:blipFill>
        <p:spPr>
          <a:xfrm>
            <a:off x="7162802" y="1026483"/>
            <a:ext cx="2377439" cy="2350390"/>
          </a:xfrm>
          <a:prstGeom prst="ellipse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671377A7-8343-07D2-A9B6-AE32365AC3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7870" r="31174" b="45612"/>
          <a:stretch>
            <a:fillRect/>
          </a:stretch>
        </p:blipFill>
        <p:spPr>
          <a:xfrm>
            <a:off x="1802474" y="992279"/>
            <a:ext cx="2377441" cy="235039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28826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5800</TotalTime>
  <Words>1627</Words>
  <Application>Microsoft Office PowerPoint</Application>
  <PresentationFormat>Widescreen</PresentationFormat>
  <Paragraphs>257</Paragraphs>
  <Slides>39</Slides>
  <Notes>37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João Vitor Fadel</cp:lastModifiedBy>
  <cp:revision>19</cp:revision>
  <dcterms:created xsi:type="dcterms:W3CDTF">2026-08-30T20:06:02Z</dcterms:created>
  <dcterms:modified xsi:type="dcterms:W3CDTF">2026-09-04T02:46:22Z</dcterms:modified>
</cp:coreProperties>
</file>